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Default Extension="xml" ContentType="application/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2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9.xml" ContentType="application/vnd.openxmlformats-officedocument.presentationml.slideLayout+xml"/>
  <Override PartName="/ppt/slideLayouts/slideLayout68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8" r:id="rId1"/>
    <p:sldMasterId id="2147483740" r:id="rId2"/>
    <p:sldMasterId id="2147483778" r:id="rId3"/>
  </p:sldMasterIdLst>
  <p:notesMasterIdLst>
    <p:notesMasterId r:id="rId12"/>
  </p:notesMasterIdLst>
  <p:handoutMasterIdLst>
    <p:handoutMasterId r:id="rId13"/>
  </p:handoutMasterIdLst>
  <p:sldIdLst>
    <p:sldId id="256" r:id="rId4"/>
    <p:sldId id="310" r:id="rId5"/>
    <p:sldId id="320" r:id="rId6"/>
    <p:sldId id="319" r:id="rId7"/>
    <p:sldId id="311" r:id="rId8"/>
    <p:sldId id="317" r:id="rId9"/>
    <p:sldId id="318" r:id="rId10"/>
    <p:sldId id="316" r:id="rId11"/>
  </p:sldIdLst>
  <p:sldSz cx="12192000" cy="6858000"/>
  <p:notesSz cx="6858000" cy="9144000"/>
  <p:embeddedFontLst>
    <p:embeddedFont>
      <p:font typeface="Calibri Light" pitchFamily="34" charset="0"/>
      <p:regular r:id="rId14"/>
      <p:italic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Microsoft Sans Serif" pitchFamily="34" charset="0"/>
      <p:regular r:id="rId20"/>
    </p:embeddedFont>
    <p:embeddedFont>
      <p:font typeface="Verdana" pitchFamily="34" charset="0"/>
      <p:regular r:id="rId21"/>
      <p:bold r:id="rId22"/>
      <p:italic r:id="rId23"/>
      <p:boldItalic r:id="rId24"/>
    </p:embeddedFont>
    <p:embeddedFont>
      <p:font typeface="Book Antiqua" pitchFamily="18" charset="0"/>
      <p:regular r:id="rId25"/>
      <p:bold r:id="rId26"/>
      <p:italic r:id="rId27"/>
      <p:bold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9900"/>
    <a:srgbClr val="66FF66"/>
    <a:srgbClr val="339933"/>
    <a:srgbClr val="336600"/>
    <a:srgbClr val="33CC33"/>
    <a:srgbClr val="FFFF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52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28C3C1CB-7866-4754-8E8B-E5E43CF435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D204A74F-9E17-4469-8DF0-1CAE29C7AA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54934-6736-4E06-99EB-49FED268596C}" type="datetimeFigureOut">
              <a:rPr lang="ru-RU" smtClean="0"/>
              <a:pPr/>
              <a:t>02.09.2024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40C20296-4F28-4EB1-8A63-8D40C4707C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3A9FD9E-8C68-4CA1-86CF-74269F77BE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AC43A-DF3C-45A5-8D50-76867FF2A2D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022037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gif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A034C-6DA2-4DFF-8828-28692F570EE2}" type="datetimeFigureOut">
              <a:rPr lang="ru-RU" smtClean="0"/>
              <a:pPr/>
              <a:t>02.09.2024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AC523-75C2-400A-98B9-383DA83CEC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27788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53060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53060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68883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83283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02106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="" xmlns:p14="http://schemas.microsoft.com/office/powerpoint/2010/main" val="2723659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59781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16185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="" xmlns:p14="http://schemas.microsoft.com/office/powerpoint/2010/main" val="2805247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44407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4229725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91454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06795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85169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9906463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177751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7761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2221833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21247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900878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72731943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05488198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672141015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7298115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783406298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705130215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8442325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11925495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344391493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514826930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33722552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939231226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C5A65B3-4BB7-4A89-99D9-56B841967E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="" xmlns:a16="http://schemas.microsoft.com/office/drawing/2014/main" id="{9917964A-3136-4C88-AD04-58972679F9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686" y="1316659"/>
            <a:ext cx="11839112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74244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47378F4-7361-4AD4-A6E5-2D1D4B204C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D432F524-71F5-4F2C-9A34-FBDF4320F27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60"/>
            <a:ext cx="11839112" cy="5352980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4426337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78543A6A-3012-4F49-9503-8329B09E80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24D2FBDB-CF3D-408A-9245-3DE78B4CF3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320712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8FE52E36-EAAE-4B5D-8154-15E46173A9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="" xmlns:a16="http://schemas.microsoft.com/office/drawing/2014/main" id="{4257BBEE-D0E5-4678-87A1-8357B00D86C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7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="" xmlns:a16="http://schemas.microsoft.com/office/drawing/2014/main" id="{1B7DFD72-3637-4EAA-9001-B1A9FF3924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50016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504FF81B-D8A9-4535-AF7C-5BF04823FB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2" name="Текст 16">
            <a:extLst>
              <a:ext uri="{FF2B5EF4-FFF2-40B4-BE49-F238E27FC236}">
                <a16:creationId xmlns=""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=""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=""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=""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9177004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1EE9F44D-F1EE-448C-B0D2-0923F3BFAB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=""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=""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2" name="Текст 16">
            <a:extLst>
              <a:ext uri="{FF2B5EF4-FFF2-40B4-BE49-F238E27FC236}">
                <a16:creationId xmlns=""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=""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817575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061904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28B87854-F2CA-4F3F-9D28-5A7CD35D8F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="" xmlns:a16="http://schemas.microsoft.com/office/drawing/2014/main" id="{0CE5C7E1-4298-4143-A722-FEE24C707A1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9"/>
            <a:ext cx="5729145" cy="5352979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8144228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="" xmlns:a16="http://schemas.microsoft.com/office/drawing/2014/main" id="{4840C427-43B0-4361-B418-EC0F19ED15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="" xmlns:a16="http://schemas.microsoft.com/office/drawing/2014/main" id="{4E415699-3E2B-4955-AEDA-F5AE8B5831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="" xmlns:a16="http://schemas.microsoft.com/office/drawing/2014/main" id="{F8552F65-2442-4D7F-8676-90194596672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8159644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D12B99B6-F197-4A9A-9EBA-4CA1334693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Объект 3">
            <a:extLst>
              <a:ext uri="{FF2B5EF4-FFF2-40B4-BE49-F238E27FC236}">
                <a16:creationId xmlns="" xmlns:a16="http://schemas.microsoft.com/office/drawing/2014/main" id="{169842CC-5E24-4D21-917A-9B530CF8712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="" xmlns:a16="http://schemas.microsoft.com/office/drawing/2014/main" id="{ED104E8E-86E5-4AB0-94CB-0A41132E675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9580855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1BF853CB-9A3A-48E7-8210-50E1B25B28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="" xmlns:a16="http://schemas.microsoft.com/office/drawing/2014/main" id="{FE316087-5D8C-43D5-A74B-3EFF5A415FB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7566988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52FDFF4C-0FC6-46B1-9096-3E0D05F055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="" xmlns:a16="http://schemas.microsoft.com/office/drawing/2014/main" id="{9C0C6447-6A78-4716-8C44-015AB6A9A2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95BE6BB9-A286-40E7-BC09-D041B53C94B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0919760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B259AA83-2B88-42D9-B1FD-80E88E5657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=""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="" xmlns:a16="http://schemas.microsoft.com/office/drawing/2014/main" id="{8F5044A8-2B0E-41E1-BCC9-29906A9E701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="" xmlns:a16="http://schemas.microsoft.com/office/drawing/2014/main" id="{5F5C2E90-1AAF-4762-B6CB-A803D6254E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8105235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36A49BDC-5BAA-4A76-8A46-C9378668301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0" name="Текст 16">
            <a:extLst>
              <a:ext uri="{FF2B5EF4-FFF2-40B4-BE49-F238E27FC236}">
                <a16:creationId xmlns="" xmlns:a16="http://schemas.microsoft.com/office/drawing/2014/main" id="{FF12F504-9955-441E-9BE1-F95ED7D354B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9" name="Текст 16">
            <a:extLst>
              <a:ext uri="{FF2B5EF4-FFF2-40B4-BE49-F238E27FC236}">
                <a16:creationId xmlns="" xmlns:a16="http://schemas.microsoft.com/office/drawing/2014/main" id="{7456112A-47F2-474C-93BB-661A5482C8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Текст 16">
            <a:extLst>
              <a:ext uri="{FF2B5EF4-FFF2-40B4-BE49-F238E27FC236}">
                <a16:creationId xmlns="" xmlns:a16="http://schemas.microsoft.com/office/drawing/2014/main" id="{04011941-2380-4C1E-ACF0-DC8367B103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96166140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C72EB271-7CFB-4003-8010-D506E26D5E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="" xmlns:a16="http://schemas.microsoft.com/office/drawing/2014/main" id="{CBA73729-24B1-46DE-9FBE-E5B7681DE8D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8DCB80D3-9302-4FC3-8CEE-9431486DB3E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864C1380-4C07-447E-B3DC-AC6146E3889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826717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="" xmlns:a16="http://schemas.microsoft.com/office/drawing/2014/main" id="{DADED7DE-9430-414A-85BD-DA5192BBF5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=""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=""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5647056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="" xmlns:a16="http://schemas.microsoft.com/office/drawing/2014/main" id="{D0D5CF75-F27F-4265-9669-5DB93ED7D6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258068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008915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4084A4BD-04C5-4596-9071-26CDD73C1B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=""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=""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919198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91BCFDA3-088D-40A5-B5A4-6D12CA8936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1639288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E8A72FC8-FAC0-4384-9251-93ECB77E34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=""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=""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66AB6339-99A2-4593-8DCD-03FB4F7ADC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416570544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AC1D7B40-10D5-4BCC-9461-D282F4D42D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627899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6C7FC55C-EFA8-43B4-B529-6FFA21B2BCA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C5FF46F4-1DC0-4B29-B542-AAAD689AAD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2721952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AF210C07-2B56-4BCA-AA18-9202D7FA19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7283263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457FF125-90F8-4B22-8E5C-E5B1D0563D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55E0A213-8260-4749-8EB4-A86D698B6F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21600044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C1DD8D5F-EF75-4E8D-8B39-681F56F75D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=""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=""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310B3B4D-4C4F-42A2-848A-CCBCDACA06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2586974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01D53731-628C-4568-814B-E5C7E1FE81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14C0424D-5147-4D07-BACC-078F3EECA0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722985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C84CFF0B-EEF8-4134-AABA-06BF0D82DE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=""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=""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BF160DAE-3D8C-4AA0-8496-A27B8FEEEB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077295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260068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C04191B2-BE1E-4BB1-8AE2-F6743F020D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DB13013B-A5ED-4A7D-8390-6E6ACA583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57766483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9CC23C73-A4B2-48F6-BC13-421664032CE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=""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=""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=""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="" xmlns:a16="http://schemas.microsoft.com/office/drawing/2014/main" id="{8388B2AF-EBAF-4576-953B-E1AB77C283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7196504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DAC09956-EE3E-447D-955F-33A99072DF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5" name="Текст 16">
            <a:extLst>
              <a:ext uri="{FF2B5EF4-FFF2-40B4-BE49-F238E27FC236}">
                <a16:creationId xmlns=""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=""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206824214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D6D67CD8-1361-4DA5-A174-FBA4C5E2C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=""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=""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41905231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93B4AC3F-85B9-4DFA-A892-0B8D3EE88B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="" xmlns:a16="http://schemas.microsoft.com/office/drawing/2014/main" id="{B156BB6C-45FA-4336-B8D2-A28F488B921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7804421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=""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8878243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F2077EA3-F710-41BB-A21D-3C5A1FD36D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1AF14686-07BA-4D3A-957A-D9647B106F6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=""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67096954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02A7BDBA-4EAD-4EBF-BA2D-2E6A2FEDF1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8" name="Объект 3">
            <a:extLst>
              <a:ext uri="{FF2B5EF4-FFF2-40B4-BE49-F238E27FC236}">
                <a16:creationId xmlns=""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=""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Текст 16">
            <a:extLst>
              <a:ext uri="{FF2B5EF4-FFF2-40B4-BE49-F238E27FC236}">
                <a16:creationId xmlns=""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28245653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6211E8A3-5C13-4122-8178-ECECCCD62A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=""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Объект 3">
            <a:extLst>
              <a:ext uri="{FF2B5EF4-FFF2-40B4-BE49-F238E27FC236}">
                <a16:creationId xmlns=""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=""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73210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BDA58AFC-2AC1-4723-BF19-AA1194D89E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=""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="" xmlns:a16="http://schemas.microsoft.com/office/drawing/2014/main" id="{3E6D4336-3D3E-4A1C-A547-E81D65F5EB3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7026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68510752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EB935F9B-136E-4164-A7E1-0D608F6222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=""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="" xmlns:a16="http://schemas.microsoft.com/office/drawing/2014/main" id="{ECFC04E0-983B-4E7B-9C3A-30D00E00699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97712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26390874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="" xmlns:a16="http://schemas.microsoft.com/office/drawing/2014/main" id="{4819A869-D66E-4185-A8D9-037A9DB31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=""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=""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4" name="Текст 16">
            <a:extLst>
              <a:ext uri="{FF2B5EF4-FFF2-40B4-BE49-F238E27FC236}">
                <a16:creationId xmlns=""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177671392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137430C5-768D-49B5-9ABD-735675B2FD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=""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=""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Текст 16">
            <a:extLst>
              <a:ext uri="{FF2B5EF4-FFF2-40B4-BE49-F238E27FC236}">
                <a16:creationId xmlns="" xmlns:a16="http://schemas.microsoft.com/office/drawing/2014/main" id="{EB21029C-D043-41EA-8AC3-3E49433BBC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89190177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="" xmlns:a16="http://schemas.microsoft.com/office/drawing/2014/main" id="{C5219A09-D779-4129-AB12-9B0C02EBB0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=""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=""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="" xmlns:p14="http://schemas.microsoft.com/office/powerpoint/2010/main" val="32649799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="" xmlns:a16="http://schemas.microsoft.com/office/drawing/2014/main" id="{B6021482-9C7D-42ED-BE73-930451C0D3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Объект 3">
            <a:extLst>
              <a:ext uri="{FF2B5EF4-FFF2-40B4-BE49-F238E27FC236}">
                <a16:creationId xmlns=""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=""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=""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5210706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="" xmlns:a16="http://schemas.microsoft.com/office/drawing/2014/main" id="{9445B233-B0BA-4E3E-901A-0F6946A48B9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=""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=""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5F1F784D-F76A-4CBE-A914-23F4A6E7533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="" xmlns:a16="http://schemas.microsoft.com/office/drawing/2014/main" id="{20D80179-D420-451B-AF51-DD7C7AB62E4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7088379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576BCD72-C796-4E1B-B2F9-0AF0D532BC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=""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Текст 16">
            <a:extLst>
              <a:ext uri="{FF2B5EF4-FFF2-40B4-BE49-F238E27FC236}">
                <a16:creationId xmlns="" xmlns:a16="http://schemas.microsoft.com/office/drawing/2014/main" id="{DA34351D-9FB7-4ECC-9013-DB8F362BB7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4" name="Объект 3">
            <a:extLst>
              <a:ext uri="{FF2B5EF4-FFF2-40B4-BE49-F238E27FC236}">
                <a16:creationId xmlns=""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57490178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="" xmlns:a16="http://schemas.microsoft.com/office/drawing/2014/main" id="{99803688-9DA5-4641-B090-3A06169B5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=""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=""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=""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=""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=""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90344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62239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="" xmlns:p14="http://schemas.microsoft.com/office/powerpoint/2010/main" val="3622178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72.xml"/><Relationship Id="rId55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Relationship Id="rId46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63.xml"/><Relationship Id="rId54" Type="http://schemas.openxmlformats.org/officeDocument/2006/relationships/slideLayout" Target="../slideLayouts/slideLayout7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7.xml"/><Relationship Id="rId53" Type="http://schemas.openxmlformats.org/officeDocument/2006/relationships/slideLayout" Target="../slideLayouts/slideLayout75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66.xml"/><Relationship Id="rId52" Type="http://schemas.openxmlformats.org/officeDocument/2006/relationships/slideLayout" Target="../slideLayouts/slideLayout7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65.xml"/><Relationship Id="rId48" Type="http://schemas.openxmlformats.org/officeDocument/2006/relationships/slideLayout" Target="../slideLayouts/slideLayout70.xml"/><Relationship Id="rId56" Type="http://schemas.openxmlformats.org/officeDocument/2006/relationships/image" Target="../media/image2.jpeg"/><Relationship Id="rId8" Type="http://schemas.openxmlformats.org/officeDocument/2006/relationships/slideLayout" Target="../slideLayouts/slideLayout30.xml"/><Relationship Id="rId51" Type="http://schemas.openxmlformats.org/officeDocument/2006/relationships/slideLayout" Target="../slideLayouts/slideLayout73.xml"/><Relationship Id="rId3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="" xmlns:p14="http://schemas.microsoft.com/office/powerpoint/2010/main" val="717631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="" xmlns:p14="http://schemas.microsoft.com/office/powerpoint/2010/main" val="4192863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F86CB-3A98-4964-9FB2-5D58EC7106A0}" type="datetimeFigureOut">
              <a:rPr lang="ru-RU" smtClean="0"/>
              <a:pPr/>
              <a:t>02.09.2024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61CD2-41B6-4A3A-BBC3-5471F74EB970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Picture 2">
            <a:extLst>
              <a:ext uri="{FF2B5EF4-FFF2-40B4-BE49-F238E27FC236}">
                <a16:creationId xmlns="" xmlns:a16="http://schemas.microsoft.com/office/drawing/2014/main" id="{45EC2A16-FBA1-4130-847B-58639F7684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26415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692" r:id="rId12"/>
    <p:sldLayoutId id="2147483666" r:id="rId13"/>
    <p:sldLayoutId id="2147483657" r:id="rId14"/>
    <p:sldLayoutId id="2147483667" r:id="rId15"/>
    <p:sldLayoutId id="2147483660" r:id="rId16"/>
    <p:sldLayoutId id="2147483694" r:id="rId17"/>
    <p:sldLayoutId id="2147483658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656" r:id="rId24"/>
    <p:sldLayoutId id="2147483668" r:id="rId25"/>
    <p:sldLayoutId id="214748366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  <p:sldLayoutId id="2147483710" r:id="rId37"/>
    <p:sldLayoutId id="2147483711" r:id="rId38"/>
    <p:sldLayoutId id="2147483712" r:id="rId39"/>
    <p:sldLayoutId id="2147483714" r:id="rId40"/>
    <p:sldLayoutId id="2147483715" r:id="rId41"/>
    <p:sldLayoutId id="2147483716" r:id="rId42"/>
    <p:sldLayoutId id="2147483717" r:id="rId43"/>
    <p:sldLayoutId id="2147483684" r:id="rId44"/>
    <p:sldLayoutId id="2147483713" r:id="rId45"/>
    <p:sldLayoutId id="2147483724" r:id="rId46"/>
    <p:sldLayoutId id="2147483725" r:id="rId47"/>
    <p:sldLayoutId id="2147483653" r:id="rId48"/>
    <p:sldLayoutId id="2147483718" r:id="rId49"/>
    <p:sldLayoutId id="2147483719" r:id="rId50"/>
    <p:sldLayoutId id="2147483720" r:id="rId51"/>
    <p:sldLayoutId id="2147483721" r:id="rId52"/>
    <p:sldLayoutId id="2147483722" r:id="rId53"/>
    <p:sldLayoutId id="2147483723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&#1052;&#1080;&#1093;&#1072;&#1080;&#1083;\Downloads\30-03-2024-08_56_28_ByteTrack10sec.mp4" TargetMode="External"/><Relationship Id="rId1" Type="http://schemas.openxmlformats.org/officeDocument/2006/relationships/video" Target="file:///C:\Users\&#1052;&#1080;&#1093;&#1072;&#1080;&#1083;\Downloads\30-03-2024-08_56_28_BOT-SORT10sec.mp4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08FA11E-24CD-43FF-B985-0E05FF359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bg1">
              <a:alpha val="83000"/>
            </a:schemeClr>
          </a:solidFill>
          <a:effectLst/>
          <a:scene3d>
            <a:camera prst="orthographicFront"/>
            <a:lightRig rig="glow" dir="t"/>
          </a:scene3d>
          <a:sp3d extrusionH="76200" contourW="12700">
            <a:extrusionClr>
              <a:schemeClr val="tx1"/>
            </a:extrusionClr>
            <a:contourClr>
              <a:srgbClr val="009900"/>
            </a:contourClr>
          </a:sp3d>
        </p:spPr>
        <p:txBody>
          <a:bodyPr anchor="ctr" anchorCtr="0">
            <a:normAutofit/>
          </a:bodyPr>
          <a:lstStyle/>
          <a:p>
            <a:r>
              <a:rPr lang="ru-RU" sz="4400" b="1" dirty="0" err="1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Детекция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dirty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трекинг мусора на ленте 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конвейера</a:t>
            </a:r>
            <a:endParaRPr lang="ru-RU" dirty="0">
              <a:solidFill>
                <a:srgbClr val="33CC3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1CC3B873-6CB3-4174-93B5-66A86DE8A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0637"/>
            <a:ext cx="9144000" cy="2627313"/>
          </a:xfrm>
          <a:solidFill>
            <a:schemeClr val="bg1">
              <a:alpha val="71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 contourW="12700">
            <a:contourClr>
              <a:srgbClr val="33CC33"/>
            </a:contourClr>
          </a:sp3d>
        </p:spPr>
        <p:txBody>
          <a:bodyPr>
            <a:normAutofit fontScale="77500" lnSpcReduction="20000"/>
          </a:bodyPr>
          <a:lstStyle/>
          <a:p>
            <a:pPr algn="l"/>
            <a:r>
              <a:rPr lang="ru-RU" dirty="0" smtClean="0">
                <a:solidFill>
                  <a:srgbClr val="336600"/>
                </a:solidFill>
              </a:rPr>
              <a:t>Над проектом работали:</a:t>
            </a:r>
          </a:p>
          <a:p>
            <a:pPr algn="l"/>
            <a:r>
              <a:rPr lang="ru-RU" dirty="0" err="1" smtClean="0">
                <a:solidFill>
                  <a:srgbClr val="336600"/>
                </a:solidFill>
              </a:rPr>
              <a:t>Team</a:t>
            </a:r>
            <a:r>
              <a:rPr lang="ru-RU" dirty="0" smtClean="0">
                <a:solidFill>
                  <a:srgbClr val="336600"/>
                </a:solidFill>
              </a:rPr>
              <a:t> </a:t>
            </a:r>
            <a:r>
              <a:rPr lang="ru-RU" dirty="0" err="1" smtClean="0">
                <a:solidFill>
                  <a:srgbClr val="336600"/>
                </a:solidFill>
              </a:rPr>
              <a:t>lead</a:t>
            </a:r>
            <a:r>
              <a:rPr lang="ru-RU" dirty="0" smtClean="0">
                <a:solidFill>
                  <a:srgbClr val="336600"/>
                </a:solidFill>
              </a:rPr>
              <a:t> команды: Фёдор Сафонов 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Специалисты по </a:t>
            </a:r>
            <a:r>
              <a:rPr lang="en-US" dirty="0" smtClean="0">
                <a:solidFill>
                  <a:srgbClr val="336600"/>
                </a:solidFill>
              </a:rPr>
              <a:t>DS</a:t>
            </a:r>
            <a:r>
              <a:rPr lang="ru-RU" dirty="0" smtClean="0">
                <a:solidFill>
                  <a:srgbClr val="336600"/>
                </a:solidFill>
              </a:rPr>
              <a:t>: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Илья Гурин</a:t>
            </a:r>
          </a:p>
          <a:p>
            <a:pPr algn="l"/>
            <a:r>
              <a:rPr lang="ru-RU" dirty="0">
                <a:solidFill>
                  <a:srgbClr val="336600"/>
                </a:solidFill>
              </a:rPr>
              <a:t> </a:t>
            </a:r>
            <a:r>
              <a:rPr lang="ru-RU" dirty="0" smtClean="0">
                <a:solidFill>
                  <a:srgbClr val="336600"/>
                </a:solidFill>
              </a:rPr>
              <a:t>                                     Дмитрий </a:t>
            </a:r>
            <a:r>
              <a:rPr lang="ru-RU" dirty="0" err="1" smtClean="0">
                <a:solidFill>
                  <a:srgbClr val="336600"/>
                </a:solidFill>
              </a:rPr>
              <a:t>Ерыганов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Дина </a:t>
            </a:r>
            <a:r>
              <a:rPr lang="ru-RU" dirty="0" err="1" smtClean="0">
                <a:solidFill>
                  <a:srgbClr val="336600"/>
                </a:solidFill>
              </a:rPr>
              <a:t>Гребенкина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Алексей Исаков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Богданова Екатерина</a:t>
            </a:r>
          </a:p>
          <a:p>
            <a:pPr algn="l"/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75964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8"/>
            <a:ext cx="7315200" cy="715962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1" hangingPunct="1"/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972174" y="2678294"/>
            <a:ext cx="5981701" cy="3400549"/>
          </a:xfrm>
        </p:spPr>
        <p:txBody>
          <a:bodyPr/>
          <a:lstStyle/>
          <a:p>
            <a:pPr marL="0" indent="0">
              <a:buNone/>
            </a:pPr>
            <a:r>
              <a:rPr lang="ru-RU" altLang="ko-KR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Метрика: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get_lost_objects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precision, recall,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mota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   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motr</a:t>
            </a:r>
            <a:endParaRPr lang="ru-RU" sz="2000" kern="1200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endParaRPr lang="en-US" sz="2000" kern="12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2000" kern="1200" dirty="0" err="1" smtClean="0">
                <a:solidFill>
                  <a:srgbClr val="006600"/>
                </a:solidFill>
              </a:rPr>
              <a:t>get_lost_objects</a:t>
            </a:r>
            <a:r>
              <a:rPr lang="en-US" sz="2000" kern="1200" dirty="0" smtClean="0">
                <a:solidFill>
                  <a:srgbClr val="006600"/>
                </a:solidFill>
              </a:rPr>
              <a:t> </a:t>
            </a:r>
            <a:r>
              <a:rPr lang="ru-RU" sz="2000" kern="1200" dirty="0" smtClean="0">
                <a:solidFill>
                  <a:srgbClr val="006600"/>
                </a:solidFill>
              </a:rPr>
              <a:t>– п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одсчитывает 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Возвращает: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1) </a:t>
            </a:r>
            <a:r>
              <a:rPr lang="ru-RU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2)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Всего объектов в процессе обработки   видео</a:t>
            </a:r>
          </a:p>
          <a:p>
            <a:pPr eaLnBrk="1" hangingPunct="1"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charset="-127"/>
            </a:endParaRPr>
          </a:p>
          <a:p>
            <a:pPr eaLnBrk="1" hangingPunct="1">
              <a:lnSpc>
                <a:spcPct val="80000"/>
              </a:lnSpc>
            </a:pPr>
            <a:endParaRPr lang="ru-RU" altLang="ru-RU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866043" y="2689589"/>
            <a:ext cx="4615962" cy="34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Модель </a:t>
            </a:r>
            <a:r>
              <a:rPr lang="ru-RU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детекции</a:t>
            </a: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от заказчика: </a:t>
            </a:r>
            <a:r>
              <a:rPr lang="en-US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yolov10x_v2_4_best.pt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Запуск через </a:t>
            </a:r>
            <a:r>
              <a:rPr lang="en-US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U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ltralytics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Сравнение двух </a:t>
            </a:r>
            <a:r>
              <a:rPr lang="ru-RU" altLang="ru-RU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трекеров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</a:t>
            </a:r>
          </a:p>
          <a:p>
            <a:pPr marL="457200" indent="-457200">
              <a:lnSpc>
                <a:spcPct val="80000"/>
              </a:lnSpc>
              <a:buAutoNum type="arabicParenR"/>
            </a:pP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BoT</a:t>
            </a:r>
            <a:r>
              <a:rPr lang="en-US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-SORT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</a:t>
            </a: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) </a:t>
            </a:r>
            <a:r>
              <a:rPr lang="en-US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ByteTrack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Отрисовка</a:t>
            </a:r>
            <a:r>
              <a:rPr 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линий трека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ru-RU" altLang="ru-RU" sz="1800" kern="0" dirty="0">
              <a:solidFill>
                <a:srgbClr val="4D4D4D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endParaRPr lang="ru-RU" altLang="ru-RU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6535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8"/>
            <a:ext cx="7315200" cy="715962"/>
          </a:xfr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1" hangingPunct="1"/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</a:t>
            </a:r>
            <a:r>
              <a:rPr lang="en-US" altLang="ru-RU" sz="4000" dirty="0" smtClean="0">
                <a:solidFill>
                  <a:srgbClr val="006600"/>
                </a:solidFill>
              </a:rPr>
              <a:t>. GIF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pic>
        <p:nvPicPr>
          <p:cNvPr id="8" name="Рисунок 7" descr="demo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67455" y="2132866"/>
            <a:ext cx="5791200" cy="42100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6535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1417638"/>
            <a:ext cx="11195538" cy="1860400"/>
          </a:xfrm>
        </p:spPr>
        <p:txBody>
          <a:bodyPr/>
          <a:lstStyle/>
          <a:p>
            <a:r>
              <a:rPr lang="en-US" altLang="ru-RU" dirty="0">
                <a:solidFill>
                  <a:srgbClr val="006600"/>
                </a:solidFill>
              </a:rPr>
              <a:t>Baseline </a:t>
            </a:r>
            <a:r>
              <a:rPr lang="ru-RU" altLang="ru-RU" dirty="0">
                <a:solidFill>
                  <a:srgbClr val="006600"/>
                </a:solidFill>
              </a:rPr>
              <a:t>модель. </a:t>
            </a:r>
            <a:r>
              <a:rPr lang="ru-RU" altLang="ru-RU" dirty="0" smtClean="0">
                <a:solidFill>
                  <a:srgbClr val="006600"/>
                </a:solidFill>
              </a:rPr>
              <a:t/>
            </a:r>
            <a:br>
              <a:rPr lang="ru-RU" altLang="ru-RU" dirty="0" smtClean="0">
                <a:solidFill>
                  <a:srgbClr val="006600"/>
                </a:solidFill>
              </a:rPr>
            </a:br>
            <a:r>
              <a:rPr lang="ru-RU" altLang="ru-RU" dirty="0" smtClean="0">
                <a:solidFill>
                  <a:srgbClr val="006600"/>
                </a:solidFill>
              </a:rPr>
              <a:t>Работа на размеченных фото</a:t>
            </a:r>
            <a:r>
              <a:rPr lang="en-US" altLang="ru-RU" dirty="0" smtClean="0">
                <a:solidFill>
                  <a:srgbClr val="006600"/>
                </a:solidFill>
              </a:rPr>
              <a:t/>
            </a:r>
            <a:br>
              <a:rPr lang="en-US" altLang="ru-RU" dirty="0" smtClean="0">
                <a:solidFill>
                  <a:srgbClr val="006600"/>
                </a:solidFill>
              </a:rPr>
            </a:br>
            <a:r>
              <a:rPr lang="ru-RU" altLang="ru-RU" dirty="0">
                <a:solidFill>
                  <a:srgbClr val="006600"/>
                </a:solidFill>
              </a:rPr>
              <a:t/>
            </a:r>
            <a:br>
              <a:rPr lang="ru-RU" altLang="ru-RU" dirty="0">
                <a:solidFill>
                  <a:srgbClr val="006600"/>
                </a:solidFill>
              </a:rPr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6721" y="6193765"/>
            <a:ext cx="9874924" cy="552091"/>
          </a:xfrm>
        </p:spPr>
        <p:txBody>
          <a:bodyPr/>
          <a:lstStyle/>
          <a:p>
            <a:pPr>
              <a:lnSpc>
                <a:spcPct val="80000"/>
              </a:lnSpc>
              <a:buNone/>
            </a:pPr>
            <a:r>
              <a:rPr lang="ru-RU" altLang="ko-KR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 Количество обработанных фреймов: </a:t>
            </a:r>
            <a:r>
              <a:rPr lang="en-US" altLang="ko-KR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9000</a:t>
            </a:r>
            <a:endParaRPr lang="ru-RU" altLang="ko-KR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endParaRPr lang="ru-RU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/>
        </p:nvGraphicFramePr>
        <p:xfrm>
          <a:off x="1102407" y="2623508"/>
          <a:ext cx="10077424" cy="3288138"/>
        </p:xfrm>
        <a:graphic>
          <a:graphicData uri="http://schemas.openxmlformats.org/drawingml/2006/table">
            <a:tbl>
              <a:tblPr/>
              <a:tblGrid>
                <a:gridCol w="2236015"/>
                <a:gridCol w="1302589"/>
                <a:gridCol w="1207698"/>
                <a:gridCol w="1224951"/>
                <a:gridCol w="1224951"/>
                <a:gridCol w="836762"/>
                <a:gridCol w="1000664"/>
                <a:gridCol w="1043794"/>
              </a:tblGrid>
              <a:tr h="625883">
                <a:tc>
                  <a:txBody>
                    <a:bodyPr/>
                    <a:lstStyle/>
                    <a:p>
                      <a:r>
                        <a:rPr lang="ru-RU" dirty="0" err="1">
                          <a:solidFill>
                            <a:srgbClr val="339933"/>
                          </a:solidFill>
                        </a:rPr>
                        <a:t>Модель+</a:t>
                      </a:r>
                      <a:r>
                        <a:rPr lang="en-US" dirty="0">
                          <a:solidFill>
                            <a:srgbClr val="339933"/>
                          </a:solidFill>
                        </a:rPr>
                        <a:t>Tracking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339933"/>
                          </a:solidFill>
                        </a:rPr>
                        <a:t>Precision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339933"/>
                          </a:solidFill>
                        </a:rPr>
                        <a:t>Recall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339933"/>
                          </a:solidFill>
                        </a:rPr>
                        <a:t>MOTA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MOTP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FPS local*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FPS Kaggle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FPS Google Colab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1754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YOLO+BotSORT (</a:t>
                      </a:r>
                      <a:r>
                        <a:rPr lang="ru-RU">
                          <a:solidFill>
                            <a:srgbClr val="339933"/>
                          </a:solidFill>
                        </a:rPr>
                        <a:t>обученная заказчиком)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0.983012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0.820765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0.794438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0.141853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24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13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11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175439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339933"/>
                          </a:solidFill>
                        </a:rPr>
                        <a:t>YOLO+ByteTrack (</a:t>
                      </a:r>
                      <a:r>
                        <a:rPr lang="ru-RU">
                          <a:solidFill>
                            <a:srgbClr val="339933"/>
                          </a:solidFill>
                        </a:rPr>
                        <a:t>обученная заказчиком)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0.927311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0.890224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0.748856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solidFill>
                            <a:srgbClr val="339933"/>
                          </a:solidFill>
                        </a:rPr>
                        <a:t>0.586237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53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27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339933"/>
                          </a:solidFill>
                        </a:rPr>
                        <a:t>22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83734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75" y="1676401"/>
            <a:ext cx="7670556" cy="715963"/>
          </a:xfrm>
        </p:spPr>
        <p:txBody>
          <a:bodyPr/>
          <a:lstStyle/>
          <a:p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модель. </a:t>
            </a:r>
            <a:br>
              <a:rPr lang="ru-RU" altLang="ru-RU" sz="4000" dirty="0" smtClean="0">
                <a:solidFill>
                  <a:srgbClr val="006600"/>
                </a:solidFill>
              </a:rPr>
            </a:br>
            <a:r>
              <a:rPr lang="ru-RU" altLang="ru-RU" sz="4000" dirty="0" smtClean="0">
                <a:solidFill>
                  <a:srgbClr val="006600"/>
                </a:solidFill>
              </a:rPr>
              <a:t>Пример на смазанном видео</a:t>
            </a:r>
            <a:endParaRPr lang="en-US" altLang="ru-RU" sz="4000" dirty="0">
              <a:solidFill>
                <a:srgbClr val="006600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75" y="3346329"/>
            <a:ext cx="6934200" cy="154366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ru-RU" altLang="ko-KR" sz="180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Для примера взято видео: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Папка: «Смазанные»</a:t>
            </a: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Название файла: </a:t>
            </a:r>
            <a:r>
              <a:rPr lang="en-US" altLang="ru-RU" sz="1800" dirty="0" smtClean="0">
                <a:solidFill>
                  <a:srgbClr val="4D4D4D"/>
                </a:solidFill>
              </a:rPr>
              <a:t>30-03-2024-08%3A56%3A28</a:t>
            </a:r>
            <a:endParaRPr lang="ru-RU" altLang="ru-RU" sz="180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Длительность: 1 мин (первые 60 сек). </a:t>
            </a:r>
            <a:endParaRPr lang="ru-RU" altLang="ru-RU" sz="1800" dirty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В презентации последние 10 сек и результаты метрик.</a:t>
            </a:r>
            <a:endParaRPr lang="en-US" altLang="ru-RU" sz="18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288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123093" y="5109369"/>
            <a:ext cx="5565530" cy="789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4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67 (6%)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6046024" y="5109369"/>
            <a:ext cx="5846884" cy="72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ByteTrack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7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/70 (10%)</a:t>
            </a: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pic>
        <p:nvPicPr>
          <p:cNvPr id="7" name="30-03-2024-08_56_28_BOT-SORT10sec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5" cstate="print"/>
          <a:stretch>
            <a:fillRect/>
          </a:stretch>
        </p:blipFill>
        <p:spPr>
          <a:xfrm>
            <a:off x="215660" y="616789"/>
            <a:ext cx="5408763" cy="4320397"/>
          </a:xfrm>
          <a:prstGeom prst="rect">
            <a:avLst/>
          </a:prstGeom>
        </p:spPr>
      </p:pic>
      <p:pic>
        <p:nvPicPr>
          <p:cNvPr id="8" name="30-03-2024-08_56_28_ByteTrack10sec.mp4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6" cstate="print"/>
          <a:stretch>
            <a:fillRect/>
          </a:stretch>
        </p:blipFill>
        <p:spPr>
          <a:xfrm>
            <a:off x="5921407" y="603849"/>
            <a:ext cx="6121068" cy="437250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9047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000" dirty="0" smtClean="0">
                <a:solidFill>
                  <a:srgbClr val="006600"/>
                </a:solidFill>
              </a:rPr>
              <a:t>Результаты и Выводы</a:t>
            </a:r>
            <a:endParaRPr lang="ru-RU" sz="4000" dirty="0">
              <a:solidFill>
                <a:srgbClr val="0066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19200" y="2438400"/>
            <a:ext cx="9753600" cy="2573215"/>
          </a:xfrm>
        </p:spPr>
        <p:txBody>
          <a:bodyPr/>
          <a:lstStyle/>
          <a:p>
            <a:pPr algn="ctr">
              <a:buNone/>
            </a:pPr>
            <a:r>
              <a:rPr lang="en-US" sz="4000" dirty="0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4000" dirty="0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В результате исследования лучший</a:t>
            </a:r>
            <a:r>
              <a:rPr lang="en-US" sz="4000" dirty="0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ru-RU" sz="4000" dirty="0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результат показала библиотека </a:t>
            </a:r>
            <a:r>
              <a:rPr lang="ru-RU" sz="4000" dirty="0" err="1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Ultralytics</a:t>
            </a:r>
            <a:r>
              <a:rPr lang="ru-RU" sz="4000" dirty="0" smtClean="0">
                <a:solidFill>
                  <a:srgbClr val="009900"/>
                </a:solidFill>
                <a:latin typeface="+mj-lt"/>
                <a:ea typeface="+mj-ea"/>
                <a:cs typeface="+mj-cs"/>
              </a:rPr>
              <a:t> с моделью YOLO с метрикой МОТА=0.79</a:t>
            </a:r>
          </a:p>
          <a:p>
            <a:pPr>
              <a:buNone/>
            </a:pP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0759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19200" y="2438400"/>
            <a:ext cx="9929446" cy="4191000"/>
          </a:xfrm>
        </p:spPr>
        <p:txBody>
          <a:bodyPr/>
          <a:lstStyle/>
          <a:p>
            <a:pPr marL="0" indent="0" algn="ctr">
              <a:buNone/>
            </a:pPr>
            <a:r>
              <a:rPr lang="ru-RU" sz="4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</p:spTree>
    <p:extLst>
      <p:ext uri="{BB962C8B-B14F-4D97-AF65-F5344CB8AC3E}">
        <p14:creationId xmlns="" xmlns:p14="http://schemas.microsoft.com/office/powerpoint/2010/main" val="4003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1858</TotalTime>
  <Words>226</Words>
  <Application>Microsoft Office PowerPoint</Application>
  <PresentationFormat>Произвольный</PresentationFormat>
  <Paragraphs>72</Paragraphs>
  <Slides>8</Slides>
  <Notes>5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9" baseType="lpstr">
      <vt:lpstr>Arial</vt:lpstr>
      <vt:lpstr>Calibri Light</vt:lpstr>
      <vt:lpstr>Calibri</vt:lpstr>
      <vt:lpstr>Microsoft Sans Serif</vt:lpstr>
      <vt:lpstr>Verdana</vt:lpstr>
      <vt:lpstr>굴림</vt:lpstr>
      <vt:lpstr>Book Antiqua</vt:lpstr>
      <vt:lpstr>Wingdings</vt:lpstr>
      <vt:lpstr>powerpoint-template-24</vt:lpstr>
      <vt:lpstr>1_powerpoint-template-24</vt:lpstr>
      <vt:lpstr>Тема Office</vt:lpstr>
      <vt:lpstr>Детекция и трекинг мусора на ленте конвейера</vt:lpstr>
      <vt:lpstr>Baseline модель</vt:lpstr>
      <vt:lpstr>Baseline модель. GIF</vt:lpstr>
      <vt:lpstr>Baseline модель.  Работа на размеченных фото  </vt:lpstr>
      <vt:lpstr>Baseline модель.  Пример на смазанном видео</vt:lpstr>
      <vt:lpstr>Слайд 6</vt:lpstr>
      <vt:lpstr>Результаты и Выводы</vt:lpstr>
      <vt:lpstr>Слайд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dina grebenkina</dc:creator>
  <dc:description>fonik.ru</dc:description>
  <cp:lastModifiedBy>Михаил</cp:lastModifiedBy>
  <cp:revision>23</cp:revision>
  <dcterms:created xsi:type="dcterms:W3CDTF">2020-05-03T07:48:59Z</dcterms:created>
  <dcterms:modified xsi:type="dcterms:W3CDTF">2024-09-02T20:19:40Z</dcterms:modified>
</cp:coreProperties>
</file>

<file path=docProps/thumbnail.jpeg>
</file>